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25" r:id="rId2"/>
    <p:sldMasterId id="2147483737" r:id="rId3"/>
  </p:sldMasterIdLst>
  <p:notesMasterIdLst>
    <p:notesMasterId r:id="rId10"/>
  </p:notesMasterIdLst>
  <p:sldIdLst>
    <p:sldId id="591" r:id="rId4"/>
    <p:sldId id="588" r:id="rId5"/>
    <p:sldId id="594" r:id="rId6"/>
    <p:sldId id="589" r:id="rId7"/>
    <p:sldId id="592" r:id="rId8"/>
    <p:sldId id="59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2F8"/>
    <a:srgbClr val="9FC60B"/>
    <a:srgbClr val="008000"/>
    <a:srgbClr val="EAF4FA"/>
    <a:srgbClr val="EEF5FB"/>
    <a:srgbClr val="4267B2"/>
    <a:srgbClr val="6AB13D"/>
    <a:srgbClr val="EB1647"/>
    <a:srgbClr val="F0F6FC"/>
    <a:srgbClr val="E7F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SEBER-SRV1\Share\_MARKETING\75szazalek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EC6-4EFF-A419-55771DAD5E5F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EC6-4EFF-A419-55771DAD5E5F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EC6-4EFF-A419-55771DAD5E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Munka1!$A$2:$A$7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Munka1!$B$2:$B$7</c:f>
              <c:numCache>
                <c:formatCode>0.0%</c:formatCode>
                <c:ptCount val="6"/>
                <c:pt idx="0">
                  <c:v>0.64300000000000002</c:v>
                </c:pt>
                <c:pt idx="1">
                  <c:v>0.67420000000000002</c:v>
                </c:pt>
                <c:pt idx="2">
                  <c:v>0.68700000000000006</c:v>
                </c:pt>
                <c:pt idx="3">
                  <c:v>0.70800000000000007</c:v>
                </c:pt>
                <c:pt idx="4">
                  <c:v>0.72900000000000009</c:v>
                </c:pt>
                <c:pt idx="5" formatCode="0%">
                  <c:v>0.75000000000000011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C6-4EFF-A419-55771DAD5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6728056"/>
        <c:axId val="506726744"/>
      </c:barChart>
      <c:catAx>
        <c:axId val="506728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hu-HU"/>
          </a:p>
        </c:txPr>
        <c:crossAx val="506726744"/>
        <c:crosses val="autoZero"/>
        <c:auto val="1"/>
        <c:lblAlgn val="ctr"/>
        <c:lblOffset val="100"/>
        <c:noMultiLvlLbl val="0"/>
      </c:catAx>
      <c:valAx>
        <c:axId val="506726744"/>
        <c:scaling>
          <c:orientation val="minMax"/>
          <c:max val="0.8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506728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F1276-6F37-4128-8BC5-5B56A021C85D}" type="datetimeFigureOut">
              <a:rPr lang="hu-HU" smtClean="0"/>
              <a:t>2023.02.06.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FC7BA-8F33-4C99-B94C-ECD8C7607CC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501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CE31A-8D50-4A18-A060-84F295A4393A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68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CSEBER GYŰJTÉS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B386-855F-42FA-934E-61AF11ADE0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227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CSEBER GYŰJTÉS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B386-855F-42FA-934E-61AF11ADE0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388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CSEBER GYŰJTÉS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B386-855F-42FA-934E-61AF11ADE0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6513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3603" y="468313"/>
            <a:ext cx="1043728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4549268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CSEBER GYŰJTÉS 2021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2E1D-6324-4D30-922E-A612E9789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8981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CSEBER GYŰJTÉS 2021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2E1D-6324-4D30-922E-A612E9789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1520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CSEBER GYŰJTÉS 2021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2E1D-6324-4D30-922E-A612E9789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039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CSEBER GYŰJTÉS 2021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2E1D-6324-4D30-922E-A612E9789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1296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CSEBER GYŰJTÉS 2021</a:t>
            </a: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2E1D-6324-4D30-922E-A612E9789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4098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CSEBER GYŰJTÉS 2021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2E1D-6324-4D30-922E-A612E9789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599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CSEBER GYŰJTÉS 2021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2E1D-6324-4D30-922E-A612E9789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922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CSEBER GYŰJTÉS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B386-855F-42FA-934E-61AF11ADE0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7375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CSEBER GYŰJTÉS 2021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2E1D-6324-4D30-922E-A612E9789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8859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CSEBER GYŰJTÉS 2021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2E1D-6324-4D30-922E-A612E9789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2060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CSEBER GYŰJTÉS 2021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2E1D-6324-4D30-922E-A612E9789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5305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CSEBER GYŰJTÉS 2021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22E1D-6324-4D30-922E-A612E97891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9276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4C6F29-0B30-36D7-B417-C7AD7ADC5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CDCDF11-82CC-768B-7252-526561CEC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985B71-2FAE-46A6-CF25-F8B2B986A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F21C-8562-45F9-9060-1DD1EFEA3904}" type="datetimeFigureOut">
              <a:rPr lang="hu-HU" smtClean="0"/>
              <a:t>2023.02.06.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7472FEE-8EBD-2F9B-B1EB-DD761FB05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8B8AEB7-A3CA-5CA4-E232-8BFB8922F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4D25-170C-4249-AAD0-DCFEDB3DA8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2366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398417-B1EE-E67C-9C87-E6272DCE8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8B415A1-B675-5360-BB6A-1E0E04372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B3DCE0C-0946-23B0-D52A-D8FE9A854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F21C-8562-45F9-9060-1DD1EFEA3904}" type="datetimeFigureOut">
              <a:rPr lang="hu-HU" smtClean="0"/>
              <a:t>2023.02.06.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4ACC2A1-4490-32D9-1621-807CB115E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2C04D5-8753-0182-7F9B-BA8FC71D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4D25-170C-4249-AAD0-DCFEDB3DA8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3558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2E416C-8A43-996B-66E9-6441C8BD5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71E2CA6-96F6-368E-C047-4B1D68B32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142E003-775D-BDDD-8E4F-754713A99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F21C-8562-45F9-9060-1DD1EFEA3904}" type="datetimeFigureOut">
              <a:rPr lang="hu-HU" smtClean="0"/>
              <a:t>2023.02.06.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5D03847-6B29-A29E-9A16-F00765B8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420237C-F240-CD29-2E3A-0EE2216DF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4D25-170C-4249-AAD0-DCFEDB3DA8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7654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030340-D1F6-6F1A-73D8-483D1567B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E49589F-9422-E98E-9A9B-3A7777B5C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3A87EED-F441-2EBC-33B0-46B6EAF84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FE8F49E-69A6-4E4B-F182-A9AFD8118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F21C-8562-45F9-9060-1DD1EFEA3904}" type="datetimeFigureOut">
              <a:rPr lang="hu-HU" smtClean="0"/>
              <a:t>2023.02.06.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79C7365-2FCC-4FB9-218A-11959F8DE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CA90E2B-312C-918D-EF89-893DDD391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4D25-170C-4249-AAD0-DCFEDB3DA8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6201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A8CCBF-02EE-7229-3005-08F38E0E5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F403CB3-AE93-2F42-B2D5-66A6690BA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D73069C-3C80-67A4-00BC-530C2E8DF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DC55B1E-2F84-9DE2-0C22-9A83EB8C20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5EB10EB-F63C-1739-5D27-C411CF0C5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6D3BC942-C654-226B-C92D-97F0A67C6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F21C-8562-45F9-9060-1DD1EFEA3904}" type="datetimeFigureOut">
              <a:rPr lang="hu-HU" smtClean="0"/>
              <a:t>2023.02.06.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EA6FB509-0036-FCCF-0CD2-696A509E7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BC972EC-C94D-2E9D-2E49-B999759F8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4D25-170C-4249-AAD0-DCFEDB3DA8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221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8407F9-11E6-E408-5820-1930214D3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D8FB561-CD5A-4E83-EC58-8EDD15DF5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F21C-8562-45F9-9060-1DD1EFEA3904}" type="datetimeFigureOut">
              <a:rPr lang="hu-HU" smtClean="0"/>
              <a:t>2023.02.06.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6A3BD16-C794-3758-162A-30DD94965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6DE7C99-31C8-29C3-85E0-8605118BC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4D25-170C-4249-AAD0-DCFEDB3DA8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494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CSEBER GYŰJTÉS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B386-855F-42FA-934E-61AF11ADE0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3906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873F1D2-2D4A-DE44-7545-67A89101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F21C-8562-45F9-9060-1DD1EFEA3904}" type="datetimeFigureOut">
              <a:rPr lang="hu-HU" smtClean="0"/>
              <a:t>2023.02.06.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6D01C97-6361-0C67-500F-714C360FC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CE569A7-8DD8-144C-ADCF-0084B1ED1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4D25-170C-4249-AAD0-DCFEDB3DA8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5137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6197D5-3938-F98C-E769-365DDCDA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298D64-8A9C-2DDF-4A05-FD6EF7217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B8E6531-D543-F880-BD7B-AAF2C92C5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AFD292D-3387-8588-B24A-3D897292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F21C-8562-45F9-9060-1DD1EFEA3904}" type="datetimeFigureOut">
              <a:rPr lang="hu-HU" smtClean="0"/>
              <a:t>2023.02.06.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219E522-4539-53DB-52C6-9B4967B7F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DA38681-4582-D07A-ED9E-2DEFD4171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4D25-170C-4249-AAD0-DCFEDB3DA8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3407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EA24FA-6A13-7787-EA61-98CB8FDF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26B2FB8-A274-3909-600A-3E559377F8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6B38ED7-CE2A-C1F6-CF6C-2C3E56AC7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BCEDD71-6C14-0F9C-AC29-529C817A7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F21C-8562-45F9-9060-1DD1EFEA3904}" type="datetimeFigureOut">
              <a:rPr lang="hu-HU" smtClean="0"/>
              <a:t>2023.02.06.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0F486BC-126B-0FB5-95FC-66C04FD3D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995DE41-FFF2-23B7-D7DE-755D0DDA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4D25-170C-4249-AAD0-DCFEDB3DA8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577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E7CC70-85BC-6526-4618-CBE8B61EC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EBB3596-221C-E572-068A-B3003765A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F609C4E-5A24-B3D2-EC1B-05D79D79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F21C-8562-45F9-9060-1DD1EFEA3904}" type="datetimeFigureOut">
              <a:rPr lang="hu-HU" smtClean="0"/>
              <a:t>2023.02.06.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D3EA5B6-5CD8-415A-3BB9-C5627D9E8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0CDD33B-57D1-B1DD-79B9-A4DB07BDF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4D25-170C-4249-AAD0-DCFEDB3DA8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0508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5CBEAA1-F9F9-7394-4D26-3A61BBB86A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4A39098-A582-BC4C-04C7-A6589ECA7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CDCAE3F-0927-B5F5-9E69-6F05AF42B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7F21C-8562-45F9-9060-1DD1EFEA3904}" type="datetimeFigureOut">
              <a:rPr lang="hu-HU" smtClean="0"/>
              <a:t>2023.02.06.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A17E86E-A71F-4C95-AF19-171F0B9E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D13197D-BD85-1E23-DFEB-022FD2A9C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4D25-170C-4249-AAD0-DCFEDB3DA8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5702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CSEBER GYŰJTÉS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B386-855F-42FA-934E-61AF11ADE0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7857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CSEBER GYŰJTÉS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B386-855F-42FA-934E-61AF11ADE0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35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CSEBER GYŰJTÉS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B386-855F-42FA-934E-61AF11ADE0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045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CSEBER GYŰJTÉS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B386-855F-42FA-934E-61AF11ADE0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577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CSEBER GYŰJTÉS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B386-855F-42FA-934E-61AF11ADE0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395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CSEBER GYŰJTÉS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B386-855F-42FA-934E-61AF11ADE0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856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CSEBER GYŰJTÉS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6488-8C8E-4EAC-9132-C16D28357D8C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85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68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CSEBER GYŰJTÉS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6488-8C8E-4EAC-9132-C16D28357D8C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41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B443008F-0EB8-742C-E895-C7F5BE8D9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71FEE61-B904-AE31-9191-6AB188CF4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522A722-A7E5-3EB2-C0D5-970224D56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7F21C-8562-45F9-9060-1DD1EFEA3904}" type="datetimeFigureOut">
              <a:rPr lang="hu-HU" smtClean="0"/>
              <a:t>2023.02.06.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1203D60-F9EB-46FA-3DDB-B479B1C58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7D82450-D212-9242-CE2C-A452B0DAA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C4D25-170C-4249-AAD0-DCFEDB3DA86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746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0E80DCF1-361B-4905-8D99-98629B8DE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01" y="1899606"/>
            <a:ext cx="1811540" cy="2194056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74CA679C-93D7-4125-98DF-463C5CEF9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565" y="1899606"/>
            <a:ext cx="1811540" cy="2194056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C18E582B-237D-4F7E-B117-E17104A9B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855" y="1899606"/>
            <a:ext cx="1811540" cy="2194056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5D8C345F-429C-463B-83C7-24EAC8C9F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293" y="2903013"/>
            <a:ext cx="1463014" cy="698424"/>
          </a:xfrm>
          <a:prstGeom prst="rect">
            <a:avLst/>
          </a:prstGeom>
        </p:spPr>
      </p:pic>
      <p:sp>
        <p:nvSpPr>
          <p:cNvPr id="17" name="Téglalap: lekerekített 16">
            <a:extLst>
              <a:ext uri="{FF2B5EF4-FFF2-40B4-BE49-F238E27FC236}">
                <a16:creationId xmlns:a16="http://schemas.microsoft.com/office/drawing/2014/main" id="{900D9B84-EC5F-4173-AB62-7C53EC2C2C34}"/>
              </a:ext>
            </a:extLst>
          </p:cNvPr>
          <p:cNvSpPr/>
          <p:nvPr/>
        </p:nvSpPr>
        <p:spPr>
          <a:xfrm>
            <a:off x="427511" y="329461"/>
            <a:ext cx="11336978" cy="1223282"/>
          </a:xfrm>
          <a:prstGeom prst="roundRect">
            <a:avLst>
              <a:gd name="adj" fmla="val 0"/>
            </a:avLst>
          </a:prstGeom>
          <a:solidFill>
            <a:srgbClr val="EEF5F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cap="small" dirty="0">
                <a:solidFill>
                  <a:srgbClr val="008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A NÖVÉNYVÉDŐ SZERREL SZENNYEZETT HULLADÉKOK VISSZAGYŰJTÉSE A KÖZÖS ÜGYÜNK</a:t>
            </a:r>
            <a:endParaRPr lang="hu-HU" sz="2800" cap="small" dirty="0">
              <a:solidFill>
                <a:srgbClr val="008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  <p:pic>
        <p:nvPicPr>
          <p:cNvPr id="32" name="Kép 31">
            <a:extLst>
              <a:ext uri="{FF2B5EF4-FFF2-40B4-BE49-F238E27FC236}">
                <a16:creationId xmlns:a16="http://schemas.microsoft.com/office/drawing/2014/main" id="{1FDEE9D9-6880-4862-9792-B7C7C943F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01" y="4315801"/>
            <a:ext cx="1811540" cy="2194056"/>
          </a:xfrm>
          <a:prstGeom prst="rect">
            <a:avLst/>
          </a:prstGeom>
        </p:spPr>
      </p:pic>
      <p:pic>
        <p:nvPicPr>
          <p:cNvPr id="34" name="Kép 33">
            <a:extLst>
              <a:ext uri="{FF2B5EF4-FFF2-40B4-BE49-F238E27FC236}">
                <a16:creationId xmlns:a16="http://schemas.microsoft.com/office/drawing/2014/main" id="{D5D70E0E-17B9-4A5E-8844-C3B905485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565" y="4315801"/>
            <a:ext cx="1811540" cy="2194056"/>
          </a:xfrm>
          <a:prstGeom prst="rect">
            <a:avLst/>
          </a:prstGeom>
        </p:spPr>
      </p:pic>
      <p:pic>
        <p:nvPicPr>
          <p:cNvPr id="36" name="Kép 35">
            <a:extLst>
              <a:ext uri="{FF2B5EF4-FFF2-40B4-BE49-F238E27FC236}">
                <a16:creationId xmlns:a16="http://schemas.microsoft.com/office/drawing/2014/main" id="{B518736C-FDB9-47CC-B0EE-6D462D959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855" y="4315801"/>
            <a:ext cx="1811540" cy="2194056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6E88707D-0923-432B-838D-254B98C3C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349" y="1899606"/>
            <a:ext cx="1811540" cy="2194056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98F51AF8-6941-4CFC-B492-E644AE428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349" y="4315801"/>
            <a:ext cx="1811540" cy="2194056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9C8F544C-7E81-4709-847C-F8D0FEBD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97"/>
          <a:stretch/>
        </p:blipFill>
        <p:spPr>
          <a:xfrm>
            <a:off x="947524" y="5013412"/>
            <a:ext cx="1294540" cy="1215044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31C78C3-000D-437A-9D56-5D8D4C7E16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64" y="5020498"/>
            <a:ext cx="1200872" cy="1200872"/>
          </a:xfrm>
          <a:prstGeom prst="rect">
            <a:avLst/>
          </a:prstGeom>
        </p:spPr>
      </p:pic>
      <p:pic>
        <p:nvPicPr>
          <p:cNvPr id="26" name="Kép 25">
            <a:extLst>
              <a:ext uri="{FF2B5EF4-FFF2-40B4-BE49-F238E27FC236}">
                <a16:creationId xmlns:a16="http://schemas.microsoft.com/office/drawing/2014/main" id="{39073032-A082-48D0-990D-B6261EAD6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58" y="1899606"/>
            <a:ext cx="1811540" cy="2194056"/>
          </a:xfrm>
          <a:prstGeom prst="rect">
            <a:avLst/>
          </a:prstGeom>
        </p:spPr>
      </p:pic>
      <p:pic>
        <p:nvPicPr>
          <p:cNvPr id="27" name="Kép 26">
            <a:extLst>
              <a:ext uri="{FF2B5EF4-FFF2-40B4-BE49-F238E27FC236}">
                <a16:creationId xmlns:a16="http://schemas.microsoft.com/office/drawing/2014/main" id="{0D7A8DBA-F305-4431-94C3-3BC121B0F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258" y="4315801"/>
            <a:ext cx="1811540" cy="2194056"/>
          </a:xfrm>
          <a:prstGeom prst="rect">
            <a:avLst/>
          </a:prstGeom>
        </p:spPr>
      </p:pic>
      <p:pic>
        <p:nvPicPr>
          <p:cNvPr id="29" name="Kép 28">
            <a:extLst>
              <a:ext uri="{FF2B5EF4-FFF2-40B4-BE49-F238E27FC236}">
                <a16:creationId xmlns:a16="http://schemas.microsoft.com/office/drawing/2014/main" id="{3C398FE4-3747-4516-B3F0-4C39EFC0FA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821" y="2724660"/>
            <a:ext cx="1595624" cy="856318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81FA90E4-475A-4C05-A14E-BC373C732D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906" y="2665937"/>
            <a:ext cx="1151119" cy="1151119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10D098A4-28AF-43B7-8413-67D85F2FCFD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412" y="5092117"/>
            <a:ext cx="1545731" cy="1099187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F7CF7A66-3A0F-429A-B65E-86DB865A7F3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32" y="5143657"/>
            <a:ext cx="1588797" cy="107641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2A6C1958-BABE-43A3-9687-5870AE7D717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7" t="30867" r="28776" b="30779"/>
          <a:stretch/>
        </p:blipFill>
        <p:spPr>
          <a:xfrm>
            <a:off x="5337982" y="5234729"/>
            <a:ext cx="1498185" cy="786507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3009984C-FAA1-D2A4-4686-0C06C980A8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5" y="2820482"/>
            <a:ext cx="1458624" cy="77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8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yamatábra: Kézi adatbevitel 14">
            <a:extLst>
              <a:ext uri="{FF2B5EF4-FFF2-40B4-BE49-F238E27FC236}">
                <a16:creationId xmlns:a16="http://schemas.microsoft.com/office/drawing/2014/main" id="{491F5583-8776-A717-209F-66D14410BC36}"/>
              </a:ext>
            </a:extLst>
          </p:cNvPr>
          <p:cNvSpPr/>
          <p:nvPr/>
        </p:nvSpPr>
        <p:spPr>
          <a:xfrm rot="5400000">
            <a:off x="-2330932" y="2343443"/>
            <a:ext cx="6871287" cy="2184401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lyamatábra: Kézi adatbevitel 12">
            <a:extLst>
              <a:ext uri="{FF2B5EF4-FFF2-40B4-BE49-F238E27FC236}">
                <a16:creationId xmlns:a16="http://schemas.microsoft.com/office/drawing/2014/main" id="{6D0153B9-5CC7-EF24-6EB6-191AEA65DE0A}"/>
              </a:ext>
            </a:extLst>
          </p:cNvPr>
          <p:cNvSpPr/>
          <p:nvPr/>
        </p:nvSpPr>
        <p:spPr>
          <a:xfrm rot="16200000" flipV="1">
            <a:off x="-2343444" y="2343443"/>
            <a:ext cx="6871287" cy="2184401"/>
          </a:xfrm>
          <a:prstGeom prst="flowChartManualInput">
            <a:avLst/>
          </a:prstGeom>
          <a:solidFill>
            <a:srgbClr val="9FC6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mboid 11">
            <a:extLst>
              <a:ext uri="{FF2B5EF4-FFF2-40B4-BE49-F238E27FC236}">
                <a16:creationId xmlns:a16="http://schemas.microsoft.com/office/drawing/2014/main" id="{9F48D5A6-C999-E0F7-5B75-19CC9557D61A}"/>
              </a:ext>
            </a:extLst>
          </p:cNvPr>
          <p:cNvSpPr/>
          <p:nvPr/>
        </p:nvSpPr>
        <p:spPr>
          <a:xfrm>
            <a:off x="7448601" y="1"/>
            <a:ext cx="1642236" cy="6857998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Folyamatábra: Kézi adatbevitel 2">
            <a:extLst>
              <a:ext uri="{FF2B5EF4-FFF2-40B4-BE49-F238E27FC236}">
                <a16:creationId xmlns:a16="http://schemas.microsoft.com/office/drawing/2014/main" id="{52A741C1-CD62-E4BD-38CF-15898F99E83E}"/>
              </a:ext>
            </a:extLst>
          </p:cNvPr>
          <p:cNvSpPr/>
          <p:nvPr/>
        </p:nvSpPr>
        <p:spPr>
          <a:xfrm rot="5400000" flipV="1">
            <a:off x="6389600" y="1068887"/>
            <a:ext cx="6871287" cy="4733517"/>
          </a:xfrm>
          <a:prstGeom prst="flowChartManualInput">
            <a:avLst/>
          </a:prstGeom>
          <a:solidFill>
            <a:srgbClr val="9FC6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Csoportba foglalás 31">
            <a:extLst>
              <a:ext uri="{FF2B5EF4-FFF2-40B4-BE49-F238E27FC236}">
                <a16:creationId xmlns:a16="http://schemas.microsoft.com/office/drawing/2014/main" id="{721BF992-B53D-4CEA-9695-53E78C12BB16}"/>
              </a:ext>
            </a:extLst>
          </p:cNvPr>
          <p:cNvGrpSpPr/>
          <p:nvPr/>
        </p:nvGrpSpPr>
        <p:grpSpPr>
          <a:xfrm>
            <a:off x="2375985" y="243927"/>
            <a:ext cx="4647263" cy="848523"/>
            <a:chOff x="3193" y="-24255"/>
            <a:chExt cx="2844816" cy="1065017"/>
          </a:xfrm>
        </p:grpSpPr>
        <p:sp>
          <p:nvSpPr>
            <p:cNvPr id="52" name="Téglalap: lekerekített 51">
              <a:extLst>
                <a:ext uri="{FF2B5EF4-FFF2-40B4-BE49-F238E27FC236}">
                  <a16:creationId xmlns:a16="http://schemas.microsoft.com/office/drawing/2014/main" id="{93494D7D-1B1C-45AD-AB72-DBCB56A97453}"/>
                </a:ext>
              </a:extLst>
            </p:cNvPr>
            <p:cNvSpPr/>
            <p:nvPr/>
          </p:nvSpPr>
          <p:spPr>
            <a:xfrm>
              <a:off x="3193" y="0"/>
              <a:ext cx="2844816" cy="1040762"/>
            </a:xfrm>
            <a:prstGeom prst="roundRect">
              <a:avLst/>
            </a:prstGeom>
            <a:solidFill>
              <a:srgbClr val="EAF4FA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hu-HU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3" name="Szövegdoboz 2">
              <a:extLst>
                <a:ext uri="{FF2B5EF4-FFF2-40B4-BE49-F238E27FC236}">
                  <a16:creationId xmlns:a16="http://schemas.microsoft.com/office/drawing/2014/main" id="{8620DDC0-095D-4988-9740-11686DAF32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27" y="-24255"/>
              <a:ext cx="2708907" cy="105543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>
              <a:softEdge rad="0"/>
            </a:effectLst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hu-HU" sz="16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Öntse át a növényvédő szert a tartályba! A kiürítést követően még 30 másodpercig csöpögtesse ki a maradékot!</a:t>
              </a:r>
              <a:r>
                <a:rPr lang="hu-HU" sz="11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</p:grpSp>
      <p:grpSp>
        <p:nvGrpSpPr>
          <p:cNvPr id="33" name="Csoportba foglalás 32">
            <a:extLst>
              <a:ext uri="{FF2B5EF4-FFF2-40B4-BE49-F238E27FC236}">
                <a16:creationId xmlns:a16="http://schemas.microsoft.com/office/drawing/2014/main" id="{236EEF6E-6556-404F-8F08-8C0F69EDF156}"/>
              </a:ext>
            </a:extLst>
          </p:cNvPr>
          <p:cNvGrpSpPr/>
          <p:nvPr/>
        </p:nvGrpSpPr>
        <p:grpSpPr>
          <a:xfrm>
            <a:off x="2363865" y="4437070"/>
            <a:ext cx="4652814" cy="828710"/>
            <a:chOff x="0" y="0"/>
            <a:chExt cx="2848009" cy="1040762"/>
          </a:xfrm>
        </p:grpSpPr>
        <p:sp>
          <p:nvSpPr>
            <p:cNvPr id="50" name="Téglalap: lekerekített 49">
              <a:extLst>
                <a:ext uri="{FF2B5EF4-FFF2-40B4-BE49-F238E27FC236}">
                  <a16:creationId xmlns:a16="http://schemas.microsoft.com/office/drawing/2014/main" id="{7C43D11C-E4F4-4ED0-B121-45AD94B256CB}"/>
                </a:ext>
              </a:extLst>
            </p:cNvPr>
            <p:cNvSpPr/>
            <p:nvPr/>
          </p:nvSpPr>
          <p:spPr>
            <a:xfrm>
              <a:off x="3193" y="0"/>
              <a:ext cx="2844816" cy="1040762"/>
            </a:xfrm>
            <a:prstGeom prst="roundRect">
              <a:avLst/>
            </a:prstGeom>
            <a:solidFill>
              <a:srgbClr val="EAF4FA"/>
            </a:solidFill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hu-H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1" name="Szövegdoboz 2">
              <a:extLst>
                <a:ext uri="{FF2B5EF4-FFF2-40B4-BE49-F238E27FC236}">
                  <a16:creationId xmlns:a16="http://schemas.microsoft.com/office/drawing/2014/main" id="{CEEA0167-64DB-43B2-A9B6-3B634D503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7376"/>
              <a:ext cx="2777513" cy="103121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just">
                <a:defRPr/>
              </a:pPr>
              <a:r>
                <a:rPr lang="hu-HU" sz="16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Öntse át a kanna tartalmát a tartályba! </a:t>
              </a:r>
            </a:p>
            <a:p>
              <a:pPr algn="just">
                <a:defRPr/>
              </a:pPr>
              <a:r>
                <a:rPr lang="hu-HU" sz="16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 kiürítést követően még 30 másodpercig csöpögtesse ki a maradékot!</a:t>
              </a:r>
              <a:endParaRPr lang="hu-HU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Csoportba foglalás 33">
            <a:extLst>
              <a:ext uri="{FF2B5EF4-FFF2-40B4-BE49-F238E27FC236}">
                <a16:creationId xmlns:a16="http://schemas.microsoft.com/office/drawing/2014/main" id="{EEDC11DA-55D8-44F6-A55A-FBAF853C2058}"/>
              </a:ext>
            </a:extLst>
          </p:cNvPr>
          <p:cNvGrpSpPr/>
          <p:nvPr/>
        </p:nvGrpSpPr>
        <p:grpSpPr>
          <a:xfrm>
            <a:off x="2375985" y="2963055"/>
            <a:ext cx="4647263" cy="828710"/>
            <a:chOff x="8479" y="0"/>
            <a:chExt cx="2844816" cy="1040762"/>
          </a:xfrm>
        </p:grpSpPr>
        <p:sp>
          <p:nvSpPr>
            <p:cNvPr id="48" name="Téglalap: lekerekített 47">
              <a:extLst>
                <a:ext uri="{FF2B5EF4-FFF2-40B4-BE49-F238E27FC236}">
                  <a16:creationId xmlns:a16="http://schemas.microsoft.com/office/drawing/2014/main" id="{335E980F-9FB7-46BE-8242-DD1E76951A4A}"/>
                </a:ext>
              </a:extLst>
            </p:cNvPr>
            <p:cNvSpPr/>
            <p:nvPr/>
          </p:nvSpPr>
          <p:spPr>
            <a:xfrm>
              <a:off x="8479" y="0"/>
              <a:ext cx="2844816" cy="1040762"/>
            </a:xfrm>
            <a:prstGeom prst="roundRect">
              <a:avLst/>
            </a:prstGeom>
            <a:solidFill>
              <a:srgbClr val="EAF4FA"/>
            </a:solidFill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hu-H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9" name="Szövegdoboz 2">
              <a:extLst>
                <a:ext uri="{FF2B5EF4-FFF2-40B4-BE49-F238E27FC236}">
                  <a16:creationId xmlns:a16="http://schemas.microsoft.com/office/drawing/2014/main" id="{CECBE707-CF41-4705-B583-7A77E81598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12" y="7373"/>
              <a:ext cx="2705702" cy="103121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just">
                <a:lnSpc>
                  <a:spcPct val="107000"/>
                </a:lnSpc>
                <a:defRPr/>
              </a:pPr>
              <a:r>
                <a:rPr lang="hu-HU" sz="16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Csavarja rá a kupakot a kannára, és rázza 30 másodpercig!</a:t>
              </a:r>
              <a:endParaRPr lang="hu-HU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Csoportba foglalás 34">
            <a:extLst>
              <a:ext uri="{FF2B5EF4-FFF2-40B4-BE49-F238E27FC236}">
                <a16:creationId xmlns:a16="http://schemas.microsoft.com/office/drawing/2014/main" id="{C1D20866-158A-4B51-B6CB-7007ECFE14A3}"/>
              </a:ext>
            </a:extLst>
          </p:cNvPr>
          <p:cNvGrpSpPr/>
          <p:nvPr/>
        </p:nvGrpSpPr>
        <p:grpSpPr>
          <a:xfrm>
            <a:off x="2378936" y="1531407"/>
            <a:ext cx="4647627" cy="828755"/>
            <a:chOff x="19050" y="93048"/>
            <a:chExt cx="2844816" cy="1040762"/>
          </a:xfrm>
        </p:grpSpPr>
        <p:sp>
          <p:nvSpPr>
            <p:cNvPr id="46" name="Téglalap: lekerekített 45">
              <a:extLst>
                <a:ext uri="{FF2B5EF4-FFF2-40B4-BE49-F238E27FC236}">
                  <a16:creationId xmlns:a16="http://schemas.microsoft.com/office/drawing/2014/main" id="{F49FF738-CF59-4AB7-A871-2840EBCA7D25}"/>
                </a:ext>
              </a:extLst>
            </p:cNvPr>
            <p:cNvSpPr/>
            <p:nvPr/>
          </p:nvSpPr>
          <p:spPr>
            <a:xfrm>
              <a:off x="19050" y="93048"/>
              <a:ext cx="2844816" cy="1040762"/>
            </a:xfrm>
            <a:prstGeom prst="roundRect">
              <a:avLst/>
            </a:prstGeom>
            <a:solidFill>
              <a:srgbClr val="EAF4FA"/>
            </a:solidFill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hu-HU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7" name="Szövegdoboz 2">
              <a:extLst>
                <a:ext uri="{FF2B5EF4-FFF2-40B4-BE49-F238E27FC236}">
                  <a16:creationId xmlns:a16="http://schemas.microsoft.com/office/drawing/2014/main" id="{9B49DFAA-1CE9-4C39-A285-24490B15C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24" y="95036"/>
              <a:ext cx="2791164" cy="103121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just">
                <a:lnSpc>
                  <a:spcPct val="107000"/>
                </a:lnSpc>
                <a:defRPr/>
              </a:pPr>
              <a:r>
                <a:rPr lang="hu-HU" sz="16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Legalább a tizedéig, de inkább a negyedéig töltse fel a kiürített kannát vízzel!</a:t>
              </a:r>
              <a:endParaRPr lang="hu-HU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Csoportba foglalás 35">
            <a:extLst>
              <a:ext uri="{FF2B5EF4-FFF2-40B4-BE49-F238E27FC236}">
                <a16:creationId xmlns:a16="http://schemas.microsoft.com/office/drawing/2014/main" id="{B4B2859A-A789-4FD5-A145-444BA1F3C7C7}"/>
              </a:ext>
            </a:extLst>
          </p:cNvPr>
          <p:cNvGrpSpPr/>
          <p:nvPr/>
        </p:nvGrpSpPr>
        <p:grpSpPr>
          <a:xfrm>
            <a:off x="2375904" y="5741657"/>
            <a:ext cx="4648299" cy="843722"/>
            <a:chOff x="8479" y="77191"/>
            <a:chExt cx="2845435" cy="1059478"/>
          </a:xfrm>
        </p:grpSpPr>
        <p:sp>
          <p:nvSpPr>
            <p:cNvPr id="44" name="Téglalap: lekerekített 43">
              <a:extLst>
                <a:ext uri="{FF2B5EF4-FFF2-40B4-BE49-F238E27FC236}">
                  <a16:creationId xmlns:a16="http://schemas.microsoft.com/office/drawing/2014/main" id="{8293A584-8B66-45B6-BE0C-4EA401D876A4}"/>
                </a:ext>
              </a:extLst>
            </p:cNvPr>
            <p:cNvSpPr/>
            <p:nvPr/>
          </p:nvSpPr>
          <p:spPr>
            <a:xfrm>
              <a:off x="8479" y="77191"/>
              <a:ext cx="2845435" cy="1040765"/>
            </a:xfrm>
            <a:prstGeom prst="roundRect">
              <a:avLst/>
            </a:prstGeom>
            <a:solidFill>
              <a:srgbClr val="EAF4FA"/>
            </a:solidFill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endParaRPr lang="hu-HU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5" name="Szövegdoboz 2">
              <a:extLst>
                <a:ext uri="{FF2B5EF4-FFF2-40B4-BE49-F238E27FC236}">
                  <a16:creationId xmlns:a16="http://schemas.microsoft.com/office/drawing/2014/main" id="{274622C2-68D9-4449-B5AC-6CDAEBC8E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61" y="95293"/>
              <a:ext cx="2784146" cy="104137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  <a:defRPr/>
              </a:pPr>
              <a:r>
                <a:rPr lang="hu-HU" sz="16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Kiszáradást követően lyukassza ki a kannát, hogy megelőzze az </a:t>
              </a:r>
              <a:r>
                <a:rPr lang="hu-HU" sz="1600" b="1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újrahasználatot</a:t>
              </a:r>
              <a:r>
                <a:rPr lang="hu-HU" sz="16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és hamisítást!</a:t>
              </a:r>
              <a:endParaRPr lang="hu-HU" sz="1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Csoportba foglalás 54">
            <a:extLst>
              <a:ext uri="{FF2B5EF4-FFF2-40B4-BE49-F238E27FC236}">
                <a16:creationId xmlns:a16="http://schemas.microsoft.com/office/drawing/2014/main" id="{B3DFDD18-AF0A-4328-8D94-EDC4C5702DD9}"/>
              </a:ext>
            </a:extLst>
          </p:cNvPr>
          <p:cNvGrpSpPr/>
          <p:nvPr/>
        </p:nvGrpSpPr>
        <p:grpSpPr>
          <a:xfrm>
            <a:off x="6719253" y="1946494"/>
            <a:ext cx="954274" cy="2919202"/>
            <a:chOff x="5870093" y="1931754"/>
            <a:chExt cx="954274" cy="2919202"/>
          </a:xfrm>
        </p:grpSpPr>
        <p:grpSp>
          <p:nvGrpSpPr>
            <p:cNvPr id="37" name="Csoportba foglalás 36">
              <a:extLst>
                <a:ext uri="{FF2B5EF4-FFF2-40B4-BE49-F238E27FC236}">
                  <a16:creationId xmlns:a16="http://schemas.microsoft.com/office/drawing/2014/main" id="{47E0ED02-9A33-4D5E-AE53-D018C4D24C1B}"/>
                </a:ext>
              </a:extLst>
            </p:cNvPr>
            <p:cNvGrpSpPr/>
            <p:nvPr/>
          </p:nvGrpSpPr>
          <p:grpSpPr>
            <a:xfrm>
              <a:off x="5870093" y="1931754"/>
              <a:ext cx="611943" cy="2919202"/>
              <a:chOff x="0" y="0"/>
              <a:chExt cx="444500" cy="3664127"/>
            </a:xfrm>
          </p:grpSpPr>
          <p:sp>
            <p:nvSpPr>
              <p:cNvPr id="41" name="Ív 40">
                <a:extLst>
                  <a:ext uri="{FF2B5EF4-FFF2-40B4-BE49-F238E27FC236}">
                    <a16:creationId xmlns:a16="http://schemas.microsoft.com/office/drawing/2014/main" id="{8A39D37B-DCE8-4661-BB64-CA7B1333D7D0}"/>
                  </a:ext>
                </a:extLst>
              </p:cNvPr>
              <p:cNvSpPr/>
              <p:nvPr/>
            </p:nvSpPr>
            <p:spPr>
              <a:xfrm>
                <a:off x="0" y="0"/>
                <a:ext cx="444500" cy="593141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hu-HU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42" name="Ív 41">
                <a:extLst>
                  <a:ext uri="{FF2B5EF4-FFF2-40B4-BE49-F238E27FC236}">
                    <a16:creationId xmlns:a16="http://schemas.microsoft.com/office/drawing/2014/main" id="{D427F3D6-5E5F-42E3-AAC7-C5E453A4A6D2}"/>
                  </a:ext>
                </a:extLst>
              </p:cNvPr>
              <p:cNvSpPr/>
              <p:nvPr/>
            </p:nvSpPr>
            <p:spPr>
              <a:xfrm flipV="1">
                <a:off x="0" y="3128187"/>
                <a:ext cx="444500" cy="535940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lang="hu-HU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43" name="Egyenes összekötő 42">
                <a:extLst>
                  <a:ext uri="{FF2B5EF4-FFF2-40B4-BE49-F238E27FC236}">
                    <a16:creationId xmlns:a16="http://schemas.microsoft.com/office/drawing/2014/main" id="{73D89D96-D957-4979-98D7-4B79D9592E15}"/>
                  </a:ext>
                </a:extLst>
              </p:cNvPr>
              <p:cNvCxnSpPr>
                <a:cxnSpLocks/>
                <a:stCxn id="41" idx="2"/>
              </p:cNvCxnSpPr>
              <p:nvPr/>
            </p:nvCxnSpPr>
            <p:spPr>
              <a:xfrm flipH="1">
                <a:off x="444353" y="296570"/>
                <a:ext cx="147" cy="31204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Csoportba foglalás 37">
              <a:extLst>
                <a:ext uri="{FF2B5EF4-FFF2-40B4-BE49-F238E27FC236}">
                  <a16:creationId xmlns:a16="http://schemas.microsoft.com/office/drawing/2014/main" id="{DE11C375-58D3-47B5-BD4D-36CCD7FF8B7B}"/>
                </a:ext>
              </a:extLst>
            </p:cNvPr>
            <p:cNvGrpSpPr/>
            <p:nvPr/>
          </p:nvGrpSpPr>
          <p:grpSpPr>
            <a:xfrm>
              <a:off x="6207543" y="3113684"/>
              <a:ext cx="616824" cy="575078"/>
              <a:chOff x="-10406" y="-103153"/>
              <a:chExt cx="447768" cy="722855"/>
            </a:xfrm>
          </p:grpSpPr>
          <p:pic>
            <p:nvPicPr>
              <p:cNvPr id="39" name="Kép 38">
                <a:extLst>
                  <a:ext uri="{FF2B5EF4-FFF2-40B4-BE49-F238E27FC236}">
                    <a16:creationId xmlns:a16="http://schemas.microsoft.com/office/drawing/2014/main" id="{7F27802D-63A6-44B6-8FB0-2AA8A24A66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406" y="-103153"/>
                <a:ext cx="406952" cy="72285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0" name="Szövegdoboz 2">
                <a:extLst>
                  <a:ext uri="{FF2B5EF4-FFF2-40B4-BE49-F238E27FC236}">
                    <a16:creationId xmlns:a16="http://schemas.microsoft.com/office/drawing/2014/main" id="{6038858D-78DE-4C1E-BECF-1076F76731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41" y="-36540"/>
                <a:ext cx="434221" cy="620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hu-HU" sz="2400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3X</a:t>
                </a:r>
                <a:endParaRPr lang="hu-HU" sz="12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0" name="Csoportba foglalás 59">
            <a:extLst>
              <a:ext uri="{FF2B5EF4-FFF2-40B4-BE49-F238E27FC236}">
                <a16:creationId xmlns:a16="http://schemas.microsoft.com/office/drawing/2014/main" id="{0F43B0CC-C524-4265-820C-4709B5EDD5D3}"/>
              </a:ext>
            </a:extLst>
          </p:cNvPr>
          <p:cNvGrpSpPr/>
          <p:nvPr/>
        </p:nvGrpSpPr>
        <p:grpSpPr>
          <a:xfrm>
            <a:off x="290260" y="119369"/>
            <a:ext cx="1418224" cy="6560623"/>
            <a:chOff x="0" y="0"/>
            <a:chExt cx="1802130" cy="8344402"/>
          </a:xfrm>
        </p:grpSpPr>
        <p:grpSp>
          <p:nvGrpSpPr>
            <p:cNvPr id="61" name="Csoportba foglalás 60">
              <a:extLst>
                <a:ext uri="{FF2B5EF4-FFF2-40B4-BE49-F238E27FC236}">
                  <a16:creationId xmlns:a16="http://schemas.microsoft.com/office/drawing/2014/main" id="{B44D116E-7C0B-4F7E-83B3-BE3F286791CA}"/>
                </a:ext>
              </a:extLst>
            </p:cNvPr>
            <p:cNvGrpSpPr/>
            <p:nvPr/>
          </p:nvGrpSpPr>
          <p:grpSpPr>
            <a:xfrm>
              <a:off x="211555" y="0"/>
              <a:ext cx="1438275" cy="1438275"/>
              <a:chOff x="523210" y="23480"/>
              <a:chExt cx="1438275" cy="1438275"/>
            </a:xfrm>
          </p:grpSpPr>
          <p:pic>
            <p:nvPicPr>
              <p:cNvPr id="83" name="Kép 82">
                <a:extLst>
                  <a:ext uri="{FF2B5EF4-FFF2-40B4-BE49-F238E27FC236}">
                    <a16:creationId xmlns:a16="http://schemas.microsoft.com/office/drawing/2014/main" id="{968D166B-89BA-4E5A-8415-296ABA7CC4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10" y="23480"/>
                <a:ext cx="1438275" cy="14382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4" name="Ellipszis 83">
                <a:extLst>
                  <a:ext uri="{FF2B5EF4-FFF2-40B4-BE49-F238E27FC236}">
                    <a16:creationId xmlns:a16="http://schemas.microsoft.com/office/drawing/2014/main" id="{45E5D5B4-40F5-46FF-9047-F36C0828A08A}"/>
                  </a:ext>
                </a:extLst>
              </p:cNvPr>
              <p:cNvSpPr/>
              <p:nvPr/>
            </p:nvSpPr>
            <p:spPr>
              <a:xfrm>
                <a:off x="531348" y="26551"/>
                <a:ext cx="1413510" cy="1412875"/>
              </a:xfrm>
              <a:prstGeom prst="ellipse">
                <a:avLst/>
              </a:prstGeom>
              <a:noFill/>
              <a:ln w="444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hu-HU" sz="1100">
                    <a:solidFill>
                      <a:prstClr val="white"/>
                    </a:solidFill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62" name="Csoportba foglalás 61">
              <a:extLst>
                <a:ext uri="{FF2B5EF4-FFF2-40B4-BE49-F238E27FC236}">
                  <a16:creationId xmlns:a16="http://schemas.microsoft.com/office/drawing/2014/main" id="{012207E7-67EB-4DE9-B9BB-115383E31562}"/>
                </a:ext>
              </a:extLst>
            </p:cNvPr>
            <p:cNvGrpSpPr/>
            <p:nvPr/>
          </p:nvGrpSpPr>
          <p:grpSpPr>
            <a:xfrm>
              <a:off x="192505" y="6906127"/>
              <a:ext cx="1438275" cy="1438275"/>
              <a:chOff x="158630" y="0"/>
              <a:chExt cx="1438275" cy="1438275"/>
            </a:xfrm>
          </p:grpSpPr>
          <p:pic>
            <p:nvPicPr>
              <p:cNvPr id="81" name="Kép 80">
                <a:extLst>
                  <a:ext uri="{FF2B5EF4-FFF2-40B4-BE49-F238E27FC236}">
                    <a16:creationId xmlns:a16="http://schemas.microsoft.com/office/drawing/2014/main" id="{5C40AE80-93D8-4B8F-841E-328AE2290C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630" y="0"/>
                <a:ext cx="1438275" cy="14382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2" name="Ellipszis 81">
                <a:extLst>
                  <a:ext uri="{FF2B5EF4-FFF2-40B4-BE49-F238E27FC236}">
                    <a16:creationId xmlns:a16="http://schemas.microsoft.com/office/drawing/2014/main" id="{88718561-1D41-4964-B4F4-8423B4B63777}"/>
                  </a:ext>
                </a:extLst>
              </p:cNvPr>
              <p:cNvSpPr/>
              <p:nvPr/>
            </p:nvSpPr>
            <p:spPr>
              <a:xfrm>
                <a:off x="173352" y="14717"/>
                <a:ext cx="1407897" cy="1407265"/>
              </a:xfrm>
              <a:prstGeom prst="ellipse">
                <a:avLst/>
              </a:prstGeom>
              <a:noFill/>
              <a:ln w="4445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hu-HU" sz="1100">
                    <a:solidFill>
                      <a:prstClr val="white"/>
                    </a:solidFill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p:grpSp>
        <p:grpSp>
          <p:nvGrpSpPr>
            <p:cNvPr id="63" name="Csoportba foglalás 62">
              <a:extLst>
                <a:ext uri="{FF2B5EF4-FFF2-40B4-BE49-F238E27FC236}">
                  <a16:creationId xmlns:a16="http://schemas.microsoft.com/office/drawing/2014/main" id="{C1BF708F-50E1-40AB-80B1-4B15271F9EEF}"/>
                </a:ext>
              </a:extLst>
            </p:cNvPr>
            <p:cNvGrpSpPr/>
            <p:nvPr/>
          </p:nvGrpSpPr>
          <p:grpSpPr>
            <a:xfrm>
              <a:off x="0" y="1443790"/>
              <a:ext cx="1802130" cy="1798320"/>
              <a:chOff x="0" y="0"/>
              <a:chExt cx="1802653" cy="1798320"/>
            </a:xfrm>
          </p:grpSpPr>
          <p:pic>
            <p:nvPicPr>
              <p:cNvPr id="76" name="Kép 75">
                <a:extLst>
                  <a:ext uri="{FF2B5EF4-FFF2-40B4-BE49-F238E27FC236}">
                    <a16:creationId xmlns:a16="http://schemas.microsoft.com/office/drawing/2014/main" id="{1E5F067F-E838-41BE-B6C8-8BAF54EF2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3" y="0"/>
                <a:ext cx="1798320" cy="17983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7" name="Ellipszis 76">
                <a:extLst>
                  <a:ext uri="{FF2B5EF4-FFF2-40B4-BE49-F238E27FC236}">
                    <a16:creationId xmlns:a16="http://schemas.microsoft.com/office/drawing/2014/main" id="{CDE6F46C-AE65-492D-AAFE-54156534C7EF}"/>
                  </a:ext>
                </a:extLst>
              </p:cNvPr>
              <p:cNvSpPr/>
              <p:nvPr/>
            </p:nvSpPr>
            <p:spPr>
              <a:xfrm>
                <a:off x="14716" y="10383"/>
                <a:ext cx="1771015" cy="1770380"/>
              </a:xfrm>
              <a:prstGeom prst="ellipse">
                <a:avLst/>
              </a:prstGeom>
              <a:noFill/>
              <a:ln w="4445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hu-HU" sz="1100">
                    <a:solidFill>
                      <a:srgbClr val="008000"/>
                    </a:solidFill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hu-HU" sz="1100">
                  <a:solidFill>
                    <a:prstClr val="white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8" name="Csoportba foglalás 77">
                <a:extLst>
                  <a:ext uri="{FF2B5EF4-FFF2-40B4-BE49-F238E27FC236}">
                    <a16:creationId xmlns:a16="http://schemas.microsoft.com/office/drawing/2014/main" id="{8AA87CCB-8455-4271-8F81-8B1B68B07073}"/>
                  </a:ext>
                </a:extLst>
              </p:cNvPr>
              <p:cNvGrpSpPr/>
              <p:nvPr/>
            </p:nvGrpSpPr>
            <p:grpSpPr>
              <a:xfrm>
                <a:off x="0" y="49460"/>
                <a:ext cx="431797" cy="482004"/>
                <a:chOff x="0" y="-50215"/>
                <a:chExt cx="431800" cy="482015"/>
              </a:xfrm>
            </p:grpSpPr>
            <p:pic>
              <p:nvPicPr>
                <p:cNvPr id="79" name="Kép 78">
                  <a:extLst>
                    <a:ext uri="{FF2B5EF4-FFF2-40B4-BE49-F238E27FC236}">
                      <a16:creationId xmlns:a16="http://schemas.microsoft.com/office/drawing/2014/main" id="{9CC002C3-7EA9-465D-91EF-9BA4F2D07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431800" cy="431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80" name="Szövegdoboz 2">
                  <a:extLst>
                    <a:ext uri="{FF2B5EF4-FFF2-40B4-BE49-F238E27FC236}">
                      <a16:creationId xmlns:a16="http://schemas.microsoft.com/office/drawing/2014/main" id="{D5C6AF7E-B312-450A-99AE-1EF51E14C1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888" y="-50215"/>
                  <a:ext cx="265814" cy="3615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  <a:defRPr/>
                  </a:pPr>
                  <a:r>
                    <a:rPr lang="hu-HU" sz="2000" b="1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r>
                    <a:rPr lang="hu-HU" sz="1100" dirty="0">
                      <a:solidFill>
                        <a:prstClr val="black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p:grpSp>
        </p:grpSp>
        <p:grpSp>
          <p:nvGrpSpPr>
            <p:cNvPr id="64" name="Csoportba foglalás 63">
              <a:extLst>
                <a:ext uri="{FF2B5EF4-FFF2-40B4-BE49-F238E27FC236}">
                  <a16:creationId xmlns:a16="http://schemas.microsoft.com/office/drawing/2014/main" id="{45B72BF9-7B7D-4B79-B748-89B23D6495FA}"/>
                </a:ext>
              </a:extLst>
            </p:cNvPr>
            <p:cNvGrpSpPr/>
            <p:nvPr/>
          </p:nvGrpSpPr>
          <p:grpSpPr>
            <a:xfrm>
              <a:off x="0" y="3272590"/>
              <a:ext cx="1798320" cy="1798320"/>
              <a:chOff x="0" y="0"/>
              <a:chExt cx="1798320" cy="1798320"/>
            </a:xfrm>
          </p:grpSpPr>
          <p:grpSp>
            <p:nvGrpSpPr>
              <p:cNvPr id="71" name="Csoportba foglalás 70">
                <a:extLst>
                  <a:ext uri="{FF2B5EF4-FFF2-40B4-BE49-F238E27FC236}">
                    <a16:creationId xmlns:a16="http://schemas.microsoft.com/office/drawing/2014/main" id="{B529E102-1F41-4E53-860F-2F5B5408458F}"/>
                  </a:ext>
                </a:extLst>
              </p:cNvPr>
              <p:cNvGrpSpPr/>
              <p:nvPr/>
            </p:nvGrpSpPr>
            <p:grpSpPr>
              <a:xfrm>
                <a:off x="0" y="0"/>
                <a:ext cx="1798320" cy="1798320"/>
                <a:chOff x="132627" y="0"/>
                <a:chExt cx="1798320" cy="1798320"/>
              </a:xfrm>
            </p:grpSpPr>
            <p:pic>
              <p:nvPicPr>
                <p:cNvPr id="73" name="Kép 72">
                  <a:extLst>
                    <a:ext uri="{FF2B5EF4-FFF2-40B4-BE49-F238E27FC236}">
                      <a16:creationId xmlns:a16="http://schemas.microsoft.com/office/drawing/2014/main" id="{C1AF6215-00A0-49A4-A939-4137EDBD42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2627" y="0"/>
                  <a:ext cx="1798320" cy="179832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74" name="Ellipszis 73">
                  <a:extLst>
                    <a:ext uri="{FF2B5EF4-FFF2-40B4-BE49-F238E27FC236}">
                      <a16:creationId xmlns:a16="http://schemas.microsoft.com/office/drawing/2014/main" id="{D66E7E3E-FDC9-4F01-92E0-959DE48BF3A6}"/>
                    </a:ext>
                  </a:extLst>
                </p:cNvPr>
                <p:cNvSpPr/>
                <p:nvPr/>
              </p:nvSpPr>
              <p:spPr>
                <a:xfrm>
                  <a:off x="147339" y="11337"/>
                  <a:ext cx="1767205" cy="1766570"/>
                </a:xfrm>
                <a:prstGeom prst="ellipse">
                  <a:avLst/>
                </a:prstGeom>
                <a:noFill/>
                <a:ln w="44450"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  <a:defRPr/>
                  </a:pPr>
                  <a:r>
                    <a:rPr lang="hu-HU" sz="1100">
                      <a:solidFill>
                        <a:srgbClr val="008000"/>
                      </a:solidFill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hu-HU" sz="1100">
                    <a:solidFill>
                      <a:prstClr val="white"/>
                    </a:solidFill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75" name="Kép 74">
                  <a:extLst>
                    <a:ext uri="{FF2B5EF4-FFF2-40B4-BE49-F238E27FC236}">
                      <a16:creationId xmlns:a16="http://schemas.microsoft.com/office/drawing/2014/main" id="{FAB8902C-813C-445D-87CB-3865BA8AE0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2627" y="112675"/>
                  <a:ext cx="431165" cy="43116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72" name="Szövegdoboz 2">
                <a:extLst>
                  <a:ext uri="{FF2B5EF4-FFF2-40B4-BE49-F238E27FC236}">
                    <a16:creationId xmlns:a16="http://schemas.microsoft.com/office/drawing/2014/main" id="{4B7FF706-4484-4C42-A61C-77A7011177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87" y="67048"/>
                <a:ext cx="264795" cy="360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hu-HU" sz="2000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endParaRPr lang="hu-HU" sz="11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5" name="Csoportba foglalás 64">
              <a:extLst>
                <a:ext uri="{FF2B5EF4-FFF2-40B4-BE49-F238E27FC236}">
                  <a16:creationId xmlns:a16="http://schemas.microsoft.com/office/drawing/2014/main" id="{2844197E-93E9-49B1-8281-C063498E63AF}"/>
                </a:ext>
              </a:extLst>
            </p:cNvPr>
            <p:cNvGrpSpPr/>
            <p:nvPr/>
          </p:nvGrpSpPr>
          <p:grpSpPr>
            <a:xfrm>
              <a:off x="0" y="5077327"/>
              <a:ext cx="1802130" cy="1798320"/>
              <a:chOff x="71957" y="0"/>
              <a:chExt cx="1802653" cy="1798320"/>
            </a:xfrm>
          </p:grpSpPr>
          <p:pic>
            <p:nvPicPr>
              <p:cNvPr id="66" name="Kép 65">
                <a:extLst>
                  <a:ext uri="{FF2B5EF4-FFF2-40B4-BE49-F238E27FC236}">
                    <a16:creationId xmlns:a16="http://schemas.microsoft.com/office/drawing/2014/main" id="{708048A0-49F1-496A-86F2-986A658E71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90" y="0"/>
                <a:ext cx="1798320" cy="17983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7" name="Ellipszis 66">
                <a:extLst>
                  <a:ext uri="{FF2B5EF4-FFF2-40B4-BE49-F238E27FC236}">
                    <a16:creationId xmlns:a16="http://schemas.microsoft.com/office/drawing/2014/main" id="{C1346628-482E-40C6-8036-9F940B57D175}"/>
                  </a:ext>
                </a:extLst>
              </p:cNvPr>
              <p:cNvSpPr/>
              <p:nvPr/>
            </p:nvSpPr>
            <p:spPr>
              <a:xfrm>
                <a:off x="86025" y="11336"/>
                <a:ext cx="1767205" cy="1766570"/>
              </a:xfrm>
              <a:prstGeom prst="ellipse">
                <a:avLst/>
              </a:prstGeom>
              <a:noFill/>
              <a:ln w="4445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hu-HU" sz="1100">
                    <a:solidFill>
                      <a:srgbClr val="008000"/>
                    </a:solidFill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hu-HU" sz="1100">
                  <a:solidFill>
                    <a:prstClr val="white"/>
                  </a:solidFill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8" name="Csoportba foglalás 67">
                <a:extLst>
                  <a:ext uri="{FF2B5EF4-FFF2-40B4-BE49-F238E27FC236}">
                    <a16:creationId xmlns:a16="http://schemas.microsoft.com/office/drawing/2014/main" id="{E08705CB-E306-4AF3-B0E2-0C7DD19EA62C}"/>
                  </a:ext>
                </a:extLst>
              </p:cNvPr>
              <p:cNvGrpSpPr/>
              <p:nvPr/>
            </p:nvGrpSpPr>
            <p:grpSpPr>
              <a:xfrm>
                <a:off x="71957" y="48327"/>
                <a:ext cx="431798" cy="474470"/>
                <a:chOff x="0" y="-42680"/>
                <a:chExt cx="431800" cy="474480"/>
              </a:xfrm>
            </p:grpSpPr>
            <p:pic>
              <p:nvPicPr>
                <p:cNvPr id="69" name="Kép 68">
                  <a:extLst>
                    <a:ext uri="{FF2B5EF4-FFF2-40B4-BE49-F238E27FC236}">
                      <a16:creationId xmlns:a16="http://schemas.microsoft.com/office/drawing/2014/main" id="{968008A6-4963-435A-8294-258290E1E7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431800" cy="431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70" name="Szövegdoboz 2">
                  <a:extLst>
                    <a:ext uri="{FF2B5EF4-FFF2-40B4-BE49-F238E27FC236}">
                      <a16:creationId xmlns:a16="http://schemas.microsoft.com/office/drawing/2014/main" id="{2DEDA076-7FD4-45A7-A4F4-BBFF819BCD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173" y="-42680"/>
                  <a:ext cx="265814" cy="3615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  <a:defRPr/>
                  </a:pPr>
                  <a:r>
                    <a:rPr lang="hu-HU" sz="2000" b="1" dirty="0">
                      <a:solidFill>
                        <a:srgbClr val="FFFFFF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 </a:t>
                  </a:r>
                  <a:endParaRPr lang="hu-HU" sz="11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pic>
        <p:nvPicPr>
          <p:cNvPr id="93" name="Kép 92">
            <a:extLst>
              <a:ext uri="{FF2B5EF4-FFF2-40B4-BE49-F238E27FC236}">
                <a16:creationId xmlns:a16="http://schemas.microsoft.com/office/drawing/2014/main" id="{EAFB03B9-3CEF-4C4C-914A-C231D50390A2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7524" y="1775044"/>
            <a:ext cx="3068081" cy="4077026"/>
          </a:xfrm>
          <a:prstGeom prst="rect">
            <a:avLst/>
          </a:prstGeom>
        </p:spPr>
      </p:pic>
      <p:sp>
        <p:nvSpPr>
          <p:cNvPr id="94" name="Szövegdoboz 93">
            <a:extLst>
              <a:ext uri="{FF2B5EF4-FFF2-40B4-BE49-F238E27FC236}">
                <a16:creationId xmlns:a16="http://schemas.microsoft.com/office/drawing/2014/main" id="{302FCF77-CB9D-4AA4-930E-23992B8ABBBB}"/>
              </a:ext>
            </a:extLst>
          </p:cNvPr>
          <p:cNvSpPr txBox="1"/>
          <p:nvPr/>
        </p:nvSpPr>
        <p:spPr>
          <a:xfrm>
            <a:off x="8602772" y="524628"/>
            <a:ext cx="34834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Három a</a:t>
            </a:r>
          </a:p>
          <a:p>
            <a:pPr algn="ctr">
              <a:defRPr/>
            </a:pPr>
            <a:r>
              <a:rPr lang="hu-H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magyar igazság</a:t>
            </a:r>
          </a:p>
        </p:txBody>
      </p:sp>
      <p:sp>
        <p:nvSpPr>
          <p:cNvPr id="8" name="Derékszögű háromszög 7">
            <a:extLst>
              <a:ext uri="{FF2B5EF4-FFF2-40B4-BE49-F238E27FC236}">
                <a16:creationId xmlns:a16="http://schemas.microsoft.com/office/drawing/2014/main" id="{9ED96910-2D69-1309-07E1-A5E88DCF1BE3}"/>
              </a:ext>
            </a:extLst>
          </p:cNvPr>
          <p:cNvSpPr/>
          <p:nvPr/>
        </p:nvSpPr>
        <p:spPr>
          <a:xfrm flipH="1">
            <a:off x="7431172" y="5667375"/>
            <a:ext cx="4760828" cy="120391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64BADA75-7219-0494-61E8-FE6B5ECBC6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660" y="6023520"/>
            <a:ext cx="1359384" cy="72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2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B7F24929-4694-8E34-0C9C-DFD5B37A3B24}"/>
              </a:ext>
            </a:extLst>
          </p:cNvPr>
          <p:cNvSpPr/>
          <p:nvPr/>
        </p:nvSpPr>
        <p:spPr>
          <a:xfrm>
            <a:off x="0" y="1562101"/>
            <a:ext cx="12192000" cy="5295900"/>
          </a:xfrm>
          <a:prstGeom prst="rect">
            <a:avLst/>
          </a:prstGeom>
          <a:gradFill flip="none" rotWithShape="1">
            <a:gsLst>
              <a:gs pos="100000">
                <a:srgbClr val="F0F6FC">
                  <a:alpha val="0"/>
                </a:srgbClr>
              </a:gs>
              <a:gs pos="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8979A93-B438-D6DB-D650-391F8E0A0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66" y="1202146"/>
            <a:ext cx="9656634" cy="5938429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CB2A428E-6212-8D61-9BB6-6D0E13535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536" y="5295900"/>
            <a:ext cx="2352502" cy="1247028"/>
          </a:xfrm>
          <a:prstGeom prst="rect">
            <a:avLst/>
          </a:prstGeom>
        </p:spPr>
      </p:pic>
      <p:sp>
        <p:nvSpPr>
          <p:cNvPr id="10" name="Téglalap 9">
            <a:extLst>
              <a:ext uri="{FF2B5EF4-FFF2-40B4-BE49-F238E27FC236}">
                <a16:creationId xmlns:a16="http://schemas.microsoft.com/office/drawing/2014/main" id="{DC6FE21E-DE2C-102C-48B9-7843310F1C50}"/>
              </a:ext>
            </a:extLst>
          </p:cNvPr>
          <p:cNvSpPr/>
          <p:nvPr/>
        </p:nvSpPr>
        <p:spPr>
          <a:xfrm>
            <a:off x="-2" y="1"/>
            <a:ext cx="12192002" cy="1297922"/>
          </a:xfrm>
          <a:prstGeom prst="rect">
            <a:avLst/>
          </a:prstGeom>
          <a:solidFill>
            <a:srgbClr val="9FC6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b="1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a megfelelően kiöblített kannák kerülhetnek </a:t>
            </a:r>
            <a:r>
              <a:rPr lang="hu-HU" sz="2600" b="1" cap="smal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újrahasznosításra</a:t>
            </a:r>
            <a:r>
              <a:rPr lang="hu-HU" sz="2600" b="1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képen a Cseber Nonprofit Kft. által összegyűjtött kannákból készült</a:t>
            </a:r>
            <a:b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granulátum és végtermék látható.)</a:t>
            </a:r>
          </a:p>
        </p:txBody>
      </p:sp>
    </p:spTree>
    <p:extLst>
      <p:ext uri="{BB962C8B-B14F-4D97-AF65-F5344CB8AC3E}">
        <p14:creationId xmlns:p14="http://schemas.microsoft.com/office/powerpoint/2010/main" val="2841414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0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B8522188-7B91-49FF-B1B2-BB2E19C2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1867" y="6283860"/>
            <a:ext cx="2743200" cy="365125"/>
          </a:xfrm>
        </p:spPr>
        <p:txBody>
          <a:bodyPr/>
          <a:lstStyle/>
          <a:p>
            <a:pPr defTabSz="914400">
              <a:defRPr/>
            </a:pPr>
            <a:fld id="{AAC22E1D-6324-4D30-922E-A612E9789117}" type="slidenum">
              <a:rPr lang="hu-HU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defRPr/>
              </a:pPr>
              <a:t>4</a:t>
            </a:fld>
            <a:endParaRPr lang="hu-H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55E9FBCD-294C-4042-8FB4-FF00B0C5209C}"/>
              </a:ext>
            </a:extLst>
          </p:cNvPr>
          <p:cNvSpPr/>
          <p:nvPr/>
        </p:nvSpPr>
        <p:spPr>
          <a:xfrm>
            <a:off x="368299" y="330201"/>
            <a:ext cx="11455402" cy="6197598"/>
          </a:xfrm>
          <a:prstGeom prst="roundRect">
            <a:avLst>
              <a:gd name="adj" fmla="val 0"/>
            </a:avLst>
          </a:prstGeom>
          <a:gradFill flip="none" rotWithShape="1">
            <a:gsLst>
              <a:gs pos="50700">
                <a:srgbClr val="F0F6FC"/>
              </a:gs>
              <a:gs pos="0">
                <a:srgbClr val="E1F2F8"/>
              </a:gs>
              <a:gs pos="100000">
                <a:srgbClr val="F4FAFD"/>
              </a:gs>
            </a:gsLst>
            <a:lin ang="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hu-HU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2697D82E-02D4-4A4A-81F3-43525F011F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6" b="23872"/>
          <a:stretch/>
        </p:blipFill>
        <p:spPr>
          <a:xfrm>
            <a:off x="614454" y="3253445"/>
            <a:ext cx="10925625" cy="3030415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B6A78179-A8A5-43BD-86F7-B6CC30B2BF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03" y="937313"/>
            <a:ext cx="2006839" cy="200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7D4F890A-39D2-42C3-B97C-4007F824AD38}"/>
              </a:ext>
            </a:extLst>
          </p:cNvPr>
          <p:cNvSpPr txBox="1"/>
          <p:nvPr/>
        </p:nvSpPr>
        <p:spPr>
          <a:xfrm>
            <a:off x="2832833" y="850027"/>
            <a:ext cx="762599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hu-HU" sz="2000" dirty="0">
                <a:solidFill>
                  <a:srgbClr val="EB1647"/>
                </a:solidFill>
                <a:latin typeface="Arial Black" panose="020B0A04020102020204" pitchFamily="34" charset="0"/>
              </a:rPr>
              <a:t>HAMIS NÖVÉNYVÉDŐ SZEREK VÁSÁRLÁSÁVAL</a:t>
            </a:r>
          </a:p>
          <a:p>
            <a:pPr algn="just"/>
            <a:r>
              <a:rPr lang="hu-HU" sz="2000" dirty="0">
                <a:solidFill>
                  <a:srgbClr val="EB1647"/>
                </a:solidFill>
                <a:latin typeface="Arial Black" panose="020B0A04020102020204" pitchFamily="34" charset="0"/>
              </a:rPr>
              <a:t>ÖN KOCKÁZTATJA CSALÁDJA EGÉSZSÉGÉT ÉS</a:t>
            </a:r>
          </a:p>
          <a:p>
            <a:pPr algn="just"/>
            <a:r>
              <a:rPr lang="hu-HU" sz="2000" dirty="0">
                <a:solidFill>
                  <a:srgbClr val="EB1647"/>
                </a:solidFill>
                <a:latin typeface="Arial Black" panose="020B0A04020102020204" pitchFamily="34" charset="0"/>
              </a:rPr>
              <a:t>ÉLETÉT, A TERMÉS ELVESZTÉSÉT ÉS A</a:t>
            </a:r>
          </a:p>
          <a:p>
            <a:pPr algn="just"/>
            <a:r>
              <a:rPr lang="hu-HU" sz="2000" dirty="0">
                <a:solidFill>
                  <a:srgbClr val="EB1647"/>
                </a:solidFill>
                <a:latin typeface="Arial Black" panose="020B0A04020102020204" pitchFamily="34" charset="0"/>
              </a:rPr>
              <a:t>KÖRNYEZETE KÁROSODÁSÁT!</a:t>
            </a:r>
          </a:p>
          <a:p>
            <a:pPr algn="just"/>
            <a:endParaRPr lang="hu-HU" sz="2000" dirty="0">
              <a:latin typeface="Arial Black" panose="020B0A04020102020204" pitchFamily="34" charset="0"/>
            </a:endParaRPr>
          </a:p>
          <a:p>
            <a:pPr algn="just"/>
            <a:r>
              <a:rPr lang="hu-HU" sz="2000" dirty="0">
                <a:solidFill>
                  <a:srgbClr val="6AB13D"/>
                </a:solidFill>
                <a:latin typeface="Arial Black" panose="020B0A04020102020204" pitchFamily="34" charset="0"/>
              </a:rPr>
              <a:t>A KANNA KISZÚRÁSÁVAL ÖN IS HOZZÁJÁRUL A</a:t>
            </a:r>
            <a:br>
              <a:rPr lang="hu-HU" sz="2000" dirty="0">
                <a:solidFill>
                  <a:srgbClr val="6AB13D"/>
                </a:solidFill>
                <a:latin typeface="Arial Black" panose="020B0A04020102020204" pitchFamily="34" charset="0"/>
              </a:rPr>
            </a:br>
            <a:r>
              <a:rPr lang="hu-HU" sz="2000" dirty="0">
                <a:solidFill>
                  <a:srgbClr val="6AB13D"/>
                </a:solidFill>
                <a:latin typeface="Arial Black" panose="020B0A04020102020204" pitchFamily="34" charset="0"/>
              </a:rPr>
              <a:t>NÖVÉNYVÉDŐ SZER HAMISÍTÁS MEGFÉKEZÉSÉHEZ.</a:t>
            </a:r>
          </a:p>
          <a:p>
            <a:pPr algn="just"/>
            <a:endParaRPr lang="hu-HU" sz="2000" dirty="0">
              <a:latin typeface="Arial Black" panose="020B0A04020102020204" pitchFamily="34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AA048E14-967F-5425-6C1C-28B725A57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599" y="899450"/>
            <a:ext cx="1621097" cy="85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29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6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75729EF3-8AD2-A0EA-30CB-0365A782E242}"/>
              </a:ext>
            </a:extLst>
          </p:cNvPr>
          <p:cNvSpPr/>
          <p:nvPr/>
        </p:nvSpPr>
        <p:spPr>
          <a:xfrm>
            <a:off x="438150" y="1895476"/>
            <a:ext cx="7638826" cy="4523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6DC59E84-3731-BAE7-E087-50AAA9E77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25" y="162481"/>
            <a:ext cx="4036839" cy="6513987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4777044C-A003-452C-A7B4-C3349B772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198" y="1331242"/>
            <a:ext cx="2438652" cy="1960485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2F75FC9F-CDAF-F629-9CE1-D5105277B73D}"/>
              </a:ext>
            </a:extLst>
          </p:cNvPr>
          <p:cNvSpPr txBox="1"/>
          <p:nvPr/>
        </p:nvSpPr>
        <p:spPr>
          <a:xfrm>
            <a:off x="8939830" y="3401649"/>
            <a:ext cx="31486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Célunk a növényvédő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szeres göngyölegek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75%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ának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visszagyűjtése.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870D362C-4478-8208-1B60-440840C31340}"/>
              </a:ext>
            </a:extLst>
          </p:cNvPr>
          <p:cNvSpPr txBox="1"/>
          <p:nvPr/>
        </p:nvSpPr>
        <p:spPr>
          <a:xfrm>
            <a:off x="428625" y="295664"/>
            <a:ext cx="63830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8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Visszagyűjtési arány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(valós és tervezett)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98E3984C-9A95-4298-DDB4-452C10731F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963" y="5273421"/>
            <a:ext cx="1790438" cy="949086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4664004-7B10-4F21-991D-A9A5A0EBF6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655686"/>
              </p:ext>
            </p:extLst>
          </p:nvPr>
        </p:nvGraphicFramePr>
        <p:xfrm>
          <a:off x="557212" y="2038350"/>
          <a:ext cx="7400701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8695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31BE9AF1-B1D6-4AE3-ABA2-134AD631D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67700" y="6356350"/>
            <a:ext cx="2743200" cy="365125"/>
          </a:xfrm>
        </p:spPr>
        <p:txBody>
          <a:bodyPr/>
          <a:lstStyle/>
          <a:p>
            <a:fld id="{462EB386-855F-42FA-934E-61AF11ADE028}" type="slidenum">
              <a:rPr lang="hu-HU" smtClean="0"/>
              <a:t>6</a:t>
            </a:fld>
            <a:endParaRPr lang="hu-HU"/>
          </a:p>
        </p:txBody>
      </p:sp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id="{44CB0813-CDC6-4CA0-B169-5E4371F973A2}"/>
              </a:ext>
            </a:extLst>
          </p:cNvPr>
          <p:cNvSpPr/>
          <p:nvPr/>
        </p:nvSpPr>
        <p:spPr>
          <a:xfrm>
            <a:off x="6232692" y="3428999"/>
            <a:ext cx="5719763" cy="3062287"/>
          </a:xfrm>
          <a:prstGeom prst="roundRect">
            <a:avLst>
              <a:gd name="adj" fmla="val 0"/>
            </a:avLst>
          </a:prstGeom>
          <a:solidFill>
            <a:srgbClr val="EAF4F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hu-H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églalap: lekerekített 8">
            <a:extLst>
              <a:ext uri="{FF2B5EF4-FFF2-40B4-BE49-F238E27FC236}">
                <a16:creationId xmlns:a16="http://schemas.microsoft.com/office/drawing/2014/main" id="{1796D806-0C11-4699-AE8B-BEBDBA48E014}"/>
              </a:ext>
            </a:extLst>
          </p:cNvPr>
          <p:cNvSpPr/>
          <p:nvPr/>
        </p:nvSpPr>
        <p:spPr>
          <a:xfrm>
            <a:off x="239545" y="319489"/>
            <a:ext cx="5719763" cy="6171798"/>
          </a:xfrm>
          <a:prstGeom prst="roundRect">
            <a:avLst>
              <a:gd name="adj" fmla="val 0"/>
            </a:avLst>
          </a:prstGeom>
          <a:solidFill>
            <a:srgbClr val="EAF4F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hu-HU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2D4DC411-B307-4B72-AB00-34F0571895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49" y="3701667"/>
            <a:ext cx="4948420" cy="2513032"/>
          </a:xfrm>
          <a:prstGeom prst="rect">
            <a:avLst/>
          </a:prstGeom>
        </p:spPr>
      </p:pic>
      <p:sp>
        <p:nvSpPr>
          <p:cNvPr id="11" name="Téglalap: lekerekített 10">
            <a:extLst>
              <a:ext uri="{FF2B5EF4-FFF2-40B4-BE49-F238E27FC236}">
                <a16:creationId xmlns:a16="http://schemas.microsoft.com/office/drawing/2014/main" id="{46B52EEA-58AD-4013-BE89-00279A19834D}"/>
              </a:ext>
            </a:extLst>
          </p:cNvPr>
          <p:cNvSpPr/>
          <p:nvPr/>
        </p:nvSpPr>
        <p:spPr>
          <a:xfrm>
            <a:off x="6232692" y="348247"/>
            <a:ext cx="5719763" cy="2758147"/>
          </a:xfrm>
          <a:prstGeom prst="roundRect">
            <a:avLst>
              <a:gd name="adj" fmla="val 0"/>
            </a:avLst>
          </a:prstGeom>
          <a:solidFill>
            <a:srgbClr val="EAF4F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hu-HU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F7492B74-26A2-448E-AAF6-8113F37862DF}"/>
              </a:ext>
            </a:extLst>
          </p:cNvPr>
          <p:cNvSpPr txBox="1"/>
          <p:nvPr/>
        </p:nvSpPr>
        <p:spPr>
          <a:xfrm>
            <a:off x="6664549" y="3990326"/>
            <a:ext cx="3556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solidFill>
                  <a:srgbClr val="4267B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@csebernonprofitkft</a:t>
            </a:r>
          </a:p>
          <a:p>
            <a:r>
              <a:rPr lang="hu-HU" sz="2400" dirty="0">
                <a:solidFill>
                  <a:srgbClr val="4267B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#cseber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272A05B-531D-4906-AFF2-AE946C85F3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54" y="3223237"/>
            <a:ext cx="4748944" cy="3101632"/>
          </a:xfrm>
          <a:prstGeom prst="rect">
            <a:avLst/>
          </a:prstGeom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DFF5087D-27E7-43B8-9157-79736FB73FF7}"/>
              </a:ext>
            </a:extLst>
          </p:cNvPr>
          <p:cNvSpPr txBox="1"/>
          <p:nvPr/>
        </p:nvSpPr>
        <p:spPr>
          <a:xfrm>
            <a:off x="484511" y="643301"/>
            <a:ext cx="522983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dirty="0">
                <a:latin typeface="Arial Black" panose="020B0A04020102020204" pitchFamily="34" charset="0"/>
                <a:cs typeface="Arial" panose="020B0604020202020204" pitchFamily="34" charset="0"/>
              </a:rPr>
              <a:t>ISMERD MEG TÉRKÉPES</a:t>
            </a:r>
            <a:br>
              <a:rPr lang="hu-HU" sz="24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hu-HU" sz="2400" dirty="0">
                <a:latin typeface="Arial Black" panose="020B0A04020102020204" pitchFamily="34" charset="0"/>
                <a:cs typeface="Arial" panose="020B0604020202020204" pitchFamily="34" charset="0"/>
              </a:rPr>
              <a:t>GYŰJTŐHELY KERESŐNKET:</a:t>
            </a:r>
          </a:p>
          <a:p>
            <a:pPr algn="ctr">
              <a:spcBef>
                <a:spcPts val="1200"/>
              </a:spcBef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www.cseber.hu/gyujtohelyek-atveteli-pontok/</a:t>
            </a:r>
            <a:endParaRPr lang="hu-H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87DB507C-813D-4C55-9819-4AC548E7D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805" y="2550627"/>
            <a:ext cx="3439005" cy="600159"/>
          </a:xfrm>
          <a:prstGeom prst="rect">
            <a:avLst/>
          </a:prstGeom>
        </p:spPr>
      </p:pic>
      <p:sp>
        <p:nvSpPr>
          <p:cNvPr id="21" name="Szövegdoboz 20">
            <a:extLst>
              <a:ext uri="{FF2B5EF4-FFF2-40B4-BE49-F238E27FC236}">
                <a16:creationId xmlns:a16="http://schemas.microsoft.com/office/drawing/2014/main" id="{08D58C96-ECA3-4E0B-A56E-679E4D8A24A2}"/>
              </a:ext>
            </a:extLst>
          </p:cNvPr>
          <p:cNvSpPr txBox="1"/>
          <p:nvPr/>
        </p:nvSpPr>
        <p:spPr>
          <a:xfrm>
            <a:off x="1050453" y="2197827"/>
            <a:ext cx="3943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Keresés név vagy elhelyezkedés alapján.</a:t>
            </a:r>
          </a:p>
        </p:txBody>
      </p:sp>
      <p:pic>
        <p:nvPicPr>
          <p:cNvPr id="20" name="Kép 19">
            <a:extLst>
              <a:ext uri="{FF2B5EF4-FFF2-40B4-BE49-F238E27FC236}">
                <a16:creationId xmlns:a16="http://schemas.microsoft.com/office/drawing/2014/main" id="{7F46E4AD-3D8F-468B-B6CE-B16D1AF632A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405" y="514240"/>
            <a:ext cx="2359483" cy="2433994"/>
          </a:xfrm>
          <a:prstGeom prst="rect">
            <a:avLst/>
          </a:prstGeom>
        </p:spPr>
      </p:pic>
      <p:sp>
        <p:nvSpPr>
          <p:cNvPr id="25" name="Szövegdoboz 24">
            <a:extLst>
              <a:ext uri="{FF2B5EF4-FFF2-40B4-BE49-F238E27FC236}">
                <a16:creationId xmlns:a16="http://schemas.microsoft.com/office/drawing/2014/main" id="{7B0E5407-A8D3-42BF-8ACE-ABF89736C9CB}"/>
              </a:ext>
            </a:extLst>
          </p:cNvPr>
          <p:cNvSpPr txBox="1"/>
          <p:nvPr/>
        </p:nvSpPr>
        <p:spPr>
          <a:xfrm>
            <a:off x="6468797" y="1122009"/>
            <a:ext cx="5339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600" dirty="0">
                <a:latin typeface="Arial" panose="020B0604020202020204" pitchFamily="34" charset="0"/>
                <a:cs typeface="Arial" panose="020B0604020202020204" pitchFamily="34" charset="0"/>
              </a:rPr>
              <a:t>Látogass el honlapunkra:</a:t>
            </a:r>
          </a:p>
          <a:p>
            <a:pPr algn="ctr"/>
            <a:r>
              <a:rPr lang="hu-HU" sz="3600" dirty="0">
                <a:latin typeface="Arial Black" panose="020B0A04020102020204" pitchFamily="34" charset="0"/>
                <a:cs typeface="Arial" panose="020B0604020202020204" pitchFamily="34" charset="0"/>
              </a:rPr>
              <a:t>www.cseber.hu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1A0F2E00-7976-AAEC-9D3C-6CAAE5CF4D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182" y="5652989"/>
            <a:ext cx="1216100" cy="64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87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555</TotalTime>
  <Words>214</Words>
  <Application>Microsoft Office PowerPoint</Application>
  <PresentationFormat>Szélesvásznú</PresentationFormat>
  <Paragraphs>42</Paragraphs>
  <Slides>6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3</vt:i4>
      </vt:variant>
      <vt:variant>
        <vt:lpstr>Diacímek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Office-téma</vt:lpstr>
      <vt:lpstr>2_Office-téma</vt:lpstr>
      <vt:lpstr>1_Office-téma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Cseber Felhasználó</dc:creator>
  <cp:lastModifiedBy>Tóth István</cp:lastModifiedBy>
  <cp:revision>68</cp:revision>
  <dcterms:created xsi:type="dcterms:W3CDTF">2021-04-28T08:12:57Z</dcterms:created>
  <dcterms:modified xsi:type="dcterms:W3CDTF">2023-02-06T07:34:28Z</dcterms:modified>
</cp:coreProperties>
</file>